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5" autoAdjust="0"/>
  </p:normalViewPr>
  <p:slideViewPr>
    <p:cSldViewPr>
      <p:cViewPr varScale="1">
        <p:scale>
          <a:sx n="65" d="100"/>
          <a:sy n="65" d="100"/>
        </p:scale>
        <p:origin x="-9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373A8-D2F2-4087-999A-3C44C55B632F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409E0-AAD4-4FE1-8338-6C3A883EA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B1C42DE4-D873-46D0-B266-54327573616B}" type="slidenum">
              <a:rPr lang="en-US"/>
              <a:pPr/>
              <a:t>2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6F843F74-A5CB-470A-912D-B179D525B901}" type="slidenum">
              <a:rPr lang="en-US"/>
              <a:pPr/>
              <a:t>11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E63E6BB3-8DE0-4BA3-A12A-CA69F815FFCC}" type="slidenum">
              <a:rPr lang="en-US"/>
              <a:pPr/>
              <a:t>12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8283322A-F8BD-47CF-B09E-1262E75E2874}" type="slidenum">
              <a:rPr lang="en-US"/>
              <a:pPr/>
              <a:t>3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BD59C372-CBE7-41F3-9B02-40B2C94FB1AB}" type="slidenum">
              <a:rPr lang="en-US"/>
              <a:pPr/>
              <a:t>4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F6FAEFC7-35B2-476E-88AF-53B913E27C72}" type="slidenum">
              <a:rPr lang="en-US"/>
              <a:pPr/>
              <a:t>5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3F5FF5D9-8450-4952-98DD-7CF6791CF189}" type="slidenum">
              <a:rPr lang="en-US"/>
              <a:pPr/>
              <a:t>6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43E19C78-9B88-451A-B6F7-63ECC89ACD12}" type="slidenum">
              <a:rPr lang="en-US"/>
              <a:pPr/>
              <a:t>7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25B4A10F-0419-4CC9-A186-887B5FB3DCF8}" type="slidenum">
              <a:rPr lang="en-US"/>
              <a:pPr/>
              <a:t>8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3B04B332-2568-4D68-92B7-F6730E7823ED}" type="slidenum">
              <a:rPr lang="en-US"/>
              <a:pPr/>
              <a:t>9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018ACE74-B8C0-4710-A17C-623FCC07EC3F}" type="slidenum">
              <a:rPr lang="en-US"/>
              <a:pPr/>
              <a:t>10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046982"/>
            <a:ext cx="8305800" cy="107721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General view of nervous coordination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4080808"/>
            <a:ext cx="64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Ram Balak Mahto</a:t>
            </a:r>
            <a:endParaRPr lang="en-IN" sz="2400" b="1" dirty="0" smtClean="0"/>
          </a:p>
          <a:p>
            <a:r>
              <a:rPr lang="en-IN" sz="2400" b="1" dirty="0" smtClean="0"/>
              <a:t>Guest faculty</a:t>
            </a:r>
          </a:p>
          <a:p>
            <a:r>
              <a:rPr lang="en-IN" sz="2400" b="1" dirty="0" smtClean="0"/>
              <a:t>Zoology department</a:t>
            </a:r>
          </a:p>
          <a:p>
            <a:r>
              <a:rPr lang="en-IN" sz="2400" b="1" dirty="0" err="1" smtClean="0"/>
              <a:t>v.s.j</a:t>
            </a:r>
            <a:r>
              <a:rPr lang="en-IN" sz="2400" b="1" dirty="0" smtClean="0"/>
              <a:t> college </a:t>
            </a:r>
            <a:r>
              <a:rPr lang="en-IN" sz="2400" b="1" dirty="0" err="1" smtClean="0"/>
              <a:t>Rajnagar</a:t>
            </a:r>
            <a:r>
              <a:rPr lang="en-IN" sz="2400" b="1" dirty="0" smtClean="0"/>
              <a:t> Madhubani</a:t>
            </a:r>
          </a:p>
          <a:p>
            <a:r>
              <a:rPr lang="en-IN" sz="2400" b="1" smtClean="0"/>
              <a:t>Class 12</a:t>
            </a:r>
            <a:r>
              <a:rPr lang="en-IN" sz="2400" b="1" baseline="30000" smtClean="0"/>
              <a:t>th</a:t>
            </a:r>
            <a:r>
              <a:rPr lang="en-IN" sz="2400" b="1" smtClean="0"/>
              <a:t> </a:t>
            </a:r>
          </a:p>
          <a:p>
            <a:r>
              <a:rPr lang="en-IN" sz="2400" b="1" smtClean="0"/>
              <a:t>7908055676</a:t>
            </a:r>
            <a:endParaRPr lang="en-US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84437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Across its plasma membrane, every cell has a voltage called a </a:t>
            </a:r>
            <a:r>
              <a:rPr lang="en-US" b="1" dirty="0" smtClean="0">
                <a:solidFill>
                  <a:schemeClr val="folHlink"/>
                </a:solidFill>
                <a:latin typeface="Arial" pitchFamily="34" charset="0"/>
                <a:ea typeface="ＭＳ Ｐゴシック" pitchFamily="34" charset="-128"/>
              </a:rPr>
              <a:t>membrane potential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.</a:t>
            </a:r>
          </a:p>
          <a:p>
            <a:pPr eaLnBrk="1" hangingPunct="1">
              <a:buFont typeface="Wingdings" pitchFamily="2" charset="2"/>
              <a:buChar char="v"/>
            </a:pP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The inside of a cell is negative relative to the outside.</a:t>
            </a:r>
          </a:p>
        </p:txBody>
      </p:sp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The Nerve Impulse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Neuron at rest – active transport channels in the neuron</a:t>
            </a:r>
            <a:r>
              <a:rPr lang="ja-JP" altLang="en-US" smtClean="0"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US" altLang="ja-JP" dirty="0" smtClean="0">
                <a:latin typeface="Arial" pitchFamily="34" charset="0"/>
                <a:ea typeface="ＭＳ Ｐゴシック" pitchFamily="34" charset="-128"/>
              </a:rPr>
              <a:t>s plasma membrane pump: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altLang="ja-JP" dirty="0" smtClean="0">
              <a:latin typeface="Arial" pitchFamily="34" charset="0"/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Sodium ions (Na</a:t>
            </a:r>
            <a:r>
              <a:rPr lang="en-US" baseline="30000" dirty="0" smtClean="0">
                <a:latin typeface="Arial" pitchFamily="34" charset="0"/>
                <a:ea typeface="ＭＳ Ｐゴシック" pitchFamily="34" charset="-128"/>
              </a:rPr>
              <a:t>+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) </a:t>
            </a:r>
            <a:r>
              <a:rPr lang="en-US" b="1" dirty="0" smtClean="0">
                <a:latin typeface="Arial" pitchFamily="34" charset="0"/>
                <a:ea typeface="ＭＳ Ｐゴシック" pitchFamily="34" charset="-128"/>
              </a:rPr>
              <a:t>out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 of the cell.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Potassium ions (K</a:t>
            </a:r>
            <a:r>
              <a:rPr lang="en-US" baseline="30000" dirty="0" smtClean="0">
                <a:latin typeface="Arial" pitchFamily="34" charset="0"/>
                <a:ea typeface="ＭＳ Ｐゴシック" pitchFamily="34" charset="-128"/>
              </a:rPr>
              <a:t>+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) </a:t>
            </a:r>
            <a:r>
              <a:rPr lang="en-US" b="1" dirty="0" smtClean="0">
                <a:latin typeface="Arial" pitchFamily="34" charset="0"/>
                <a:ea typeface="ＭＳ Ｐゴシック" pitchFamily="34" charset="-128"/>
              </a:rPr>
              <a:t>into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 the cell.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More sodium is moved out; less potassium is moved in.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Result is a negative charge inside the cell.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Cell membrane is now </a:t>
            </a:r>
            <a:r>
              <a:rPr lang="en-US" b="1" dirty="0" smtClean="0">
                <a:solidFill>
                  <a:schemeClr val="folHlink"/>
                </a:solidFill>
                <a:latin typeface="Arial" pitchFamily="34" charset="0"/>
                <a:ea typeface="ＭＳ Ｐゴシック" pitchFamily="34" charset="-128"/>
              </a:rPr>
              <a:t>polarized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.</a:t>
            </a:r>
          </a:p>
        </p:txBody>
      </p:sp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Nerve Impulse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-152400" y="1600200"/>
            <a:ext cx="4343400" cy="4724400"/>
          </a:xfrm>
        </p:spPr>
        <p:txBody>
          <a:bodyPr/>
          <a:lstStyle/>
          <a:p>
            <a:pPr marL="624078" indent="-514350" eaLnBrk="1" hangingPunct="1"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ea typeface="ＭＳ Ｐゴシック" pitchFamily="34" charset="-128"/>
              </a:rPr>
              <a:t>Na</a:t>
            </a:r>
            <a:r>
              <a:rPr lang="en-US" sz="2800" baseline="30000" dirty="0" smtClean="0">
                <a:latin typeface="Arial" pitchFamily="34" charset="0"/>
                <a:ea typeface="ＭＳ Ｐゴシック" pitchFamily="34" charset="-128"/>
              </a:rPr>
              <a:t>+</a:t>
            </a:r>
            <a:r>
              <a:rPr lang="en-US" sz="2800" dirty="0" smtClean="0">
                <a:latin typeface="Arial" pitchFamily="34" charset="0"/>
                <a:ea typeface="ＭＳ Ｐゴシック" pitchFamily="34" charset="-128"/>
              </a:rPr>
              <a:t> flows into the cell during an action potential, it must be pumped out using </a:t>
            </a:r>
            <a:r>
              <a:rPr lang="en-US" sz="2800" b="1" dirty="0" smtClean="0">
                <a:solidFill>
                  <a:schemeClr val="folHlink"/>
                </a:solidFill>
                <a:latin typeface="Arial" pitchFamily="34" charset="0"/>
                <a:ea typeface="ＭＳ Ｐゴシック" pitchFamily="34" charset="-128"/>
              </a:rPr>
              <a:t>sodium pumps</a:t>
            </a:r>
            <a:r>
              <a:rPr lang="en-US" sz="2800" dirty="0" smtClean="0">
                <a:latin typeface="Arial" pitchFamily="34" charset="0"/>
                <a:ea typeface="ＭＳ Ｐゴシック" pitchFamily="34" charset="-128"/>
              </a:rPr>
              <a:t> so that the action potential will continue.</a:t>
            </a:r>
          </a:p>
          <a:p>
            <a:pPr eaLnBrk="1" hangingPunct="1"/>
            <a:endParaRPr lang="en-US" sz="2800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1143000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Sodium-Potassium Exchange Pump</a:t>
            </a:r>
          </a:p>
        </p:txBody>
      </p:sp>
      <p:pic>
        <p:nvPicPr>
          <p:cNvPr id="14340" name="Picture 4" descr="03_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632"/>
          <a:stretch>
            <a:fillRect/>
          </a:stretch>
        </p:blipFill>
        <p:spPr bwMode="auto">
          <a:xfrm>
            <a:off x="4419600" y="1752600"/>
            <a:ext cx="4724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8916" name="Rectangle 2"/>
          <p:cNvSpPr>
            <a:spLocks noChangeArrowheads="1"/>
          </p:cNvSpPr>
          <p:nvPr/>
        </p:nvSpPr>
        <p:spPr bwMode="auto">
          <a:xfrm>
            <a:off x="6673850" y="5024438"/>
            <a:ext cx="457200" cy="152400"/>
          </a:xfrm>
          <a:prstGeom prst="rect">
            <a:avLst/>
          </a:prstGeom>
          <a:solidFill>
            <a:srgbClr val="FFFF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7" name="TextBox 1"/>
          <p:cNvSpPr txBox="1">
            <a:spLocks noChangeArrowheads="1"/>
          </p:cNvSpPr>
          <p:nvPr/>
        </p:nvSpPr>
        <p:spPr bwMode="auto">
          <a:xfrm>
            <a:off x="6477000" y="4984750"/>
            <a:ext cx="7620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b="1"/>
              <a:t>potassium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981200"/>
            <a:ext cx="8610600" cy="258532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5400" dirty="0" smtClean="0"/>
          </a:p>
          <a:p>
            <a:pPr algn="ctr"/>
            <a:r>
              <a:rPr lang="en-US" sz="5400" dirty="0" smtClean="0"/>
              <a:t>Thank you </a:t>
            </a:r>
          </a:p>
          <a:p>
            <a:pPr algn="ctr"/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81328"/>
            <a:ext cx="8915400" cy="5071872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The ability to respond to environmental stimuli is a fundamental property of life.</a:t>
            </a:r>
          </a:p>
          <a:p>
            <a:pPr eaLnBrk="1" hangingPunct="1">
              <a:buFont typeface="Wingdings" pitchFamily="2" charset="2"/>
              <a:buChar char="v"/>
            </a:pPr>
            <a:endParaRPr lang="en-US" sz="24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Single celled organisms respond in a simple way – e.g. avoiding a noxious substance.</a:t>
            </a:r>
          </a:p>
          <a:p>
            <a:pPr eaLnBrk="1" hangingPunct="1">
              <a:buFont typeface="Wingdings" pitchFamily="2" charset="2"/>
              <a:buChar char="v"/>
            </a:pPr>
            <a:endParaRPr lang="en-US" sz="24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 evolution of </a:t>
            </a:r>
            <a:r>
              <a:rPr lang="en-US" sz="2400" b="1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multicellularity</a:t>
            </a:r>
            <a:r>
              <a:rPr lang="en-US" sz="24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required more complex </a:t>
            </a:r>
          </a:p>
          <a:p>
            <a:pPr lvl="1" eaLnBrk="1" hangingPunct="1">
              <a:buFont typeface="Wingdings" pitchFamily="2" charset="2"/>
              <a:buChar char="v"/>
            </a:pPr>
            <a:endParaRPr lang="en-US" sz="24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mechanisms for communication between cells.</a:t>
            </a:r>
          </a:p>
          <a:p>
            <a:pPr lvl="1" eaLnBrk="1" hangingPunct="1">
              <a:buFont typeface="Wingdings" pitchFamily="2" charset="2"/>
              <a:buChar char="v"/>
            </a:pPr>
            <a:endParaRPr lang="en-US" sz="24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2" eaLnBrk="1" hangingPunct="1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folHlink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Neural mechanisms</a:t>
            </a:r>
            <a:r>
              <a:rPr lang="en-US" sz="24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– rapid, brief</a:t>
            </a:r>
          </a:p>
          <a:p>
            <a:pPr lvl="2" eaLnBrk="1" hangingPunct="1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folHlink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Hormonal mechanisms</a:t>
            </a:r>
            <a:r>
              <a:rPr lang="en-US" sz="24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– slower, long term</a:t>
            </a:r>
          </a:p>
        </p:txBody>
      </p:sp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Irritability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4876799" cy="5029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folHlink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Central Nervous System (CNS)</a:t>
            </a:r>
            <a:r>
              <a:rPr lang="en-US" sz="28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– includes the brain and spinal cord.</a:t>
            </a:r>
          </a:p>
          <a:p>
            <a:pPr eaLnBrk="1" hangingPunct="1">
              <a:buFont typeface="Wingdings" pitchFamily="2" charset="2"/>
              <a:buChar char="v"/>
            </a:pPr>
            <a:endParaRPr lang="en-US" sz="2800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folHlink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Peripheral Nervous System (PNS)</a:t>
            </a:r>
            <a:r>
              <a:rPr lang="en-US" sz="28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– includes motor and sensory neurons.</a:t>
            </a:r>
          </a:p>
        </p:txBody>
      </p:sp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229600" cy="1143000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CNS &amp; PNS</a:t>
            </a:r>
          </a:p>
        </p:txBody>
      </p:sp>
      <p:pic>
        <p:nvPicPr>
          <p:cNvPr id="20483" name="Picture 5" descr="48_19VertNervousSystem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219200"/>
            <a:ext cx="4294187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A </a:t>
            </a:r>
            <a:r>
              <a:rPr lang="en-US" b="1" dirty="0" smtClean="0">
                <a:latin typeface="Arial" pitchFamily="34" charset="0"/>
                <a:ea typeface="ＭＳ Ｐゴシック" pitchFamily="34" charset="-128"/>
              </a:rPr>
              <a:t>neuron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 (nerve cell) is the functional unit of the nervous system.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ea typeface="ＭＳ Ｐゴシック" pitchFamily="34" charset="-128"/>
              </a:rPr>
              <a:t>Sensory (afferent) neurons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 carry impulses from sensory </a:t>
            </a:r>
            <a:r>
              <a:rPr lang="en-US" b="1" dirty="0" smtClean="0">
                <a:latin typeface="Arial" pitchFamily="34" charset="0"/>
                <a:ea typeface="ＭＳ Ｐゴシック" pitchFamily="34" charset="-128"/>
              </a:rPr>
              <a:t>receptors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 to the CNS.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ea typeface="ＭＳ Ｐゴシック" pitchFamily="34" charset="-128"/>
              </a:rPr>
              <a:t>Motor (efferent) neurons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 carry impulses away from the CNS to </a:t>
            </a:r>
            <a:r>
              <a:rPr lang="en-US" b="1" dirty="0" smtClean="0">
                <a:latin typeface="Arial" pitchFamily="34" charset="0"/>
                <a:ea typeface="ＭＳ Ｐゴシック" pitchFamily="34" charset="-128"/>
              </a:rPr>
              <a:t>effectors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 (muscles and glands).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b="1" dirty="0" err="1" smtClean="0">
                <a:latin typeface="Arial" pitchFamily="34" charset="0"/>
                <a:ea typeface="ＭＳ Ｐゴシック" pitchFamily="34" charset="-128"/>
              </a:rPr>
              <a:t>Interneurons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 connect neurons together.</a:t>
            </a:r>
          </a:p>
        </p:txBody>
      </p:sp>
      <p:sp>
        <p:nvSpPr>
          <p:cNvPr id="22529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Neurons</a:t>
            </a:r>
          </a:p>
        </p:txBody>
      </p:sp>
      <p:pic>
        <p:nvPicPr>
          <p:cNvPr id="22531" name="Picture 8" descr="48_03InfoProcessing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087813"/>
            <a:ext cx="5715000" cy="277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5791201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  <a:ea typeface="ＭＳ Ｐゴシック" pitchFamily="34" charset="-128"/>
              </a:rPr>
              <a:t>Two types of cytoplasmic processes extend from the cell body.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Arial" pitchFamily="34" charset="0"/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600" b="1" dirty="0" smtClean="0">
                <a:solidFill>
                  <a:schemeClr val="folHlink"/>
                </a:solidFill>
                <a:latin typeface="Arial" pitchFamily="34" charset="0"/>
                <a:ea typeface="ＭＳ Ｐゴシック" pitchFamily="34" charset="-128"/>
              </a:rPr>
              <a:t>Dendrites</a:t>
            </a:r>
            <a:r>
              <a:rPr lang="en-US" sz="2600" dirty="0" smtClean="0">
                <a:latin typeface="Arial" pitchFamily="34" charset="0"/>
                <a:ea typeface="ＭＳ Ｐゴシック" pitchFamily="34" charset="-128"/>
              </a:rPr>
              <a:t> bring signals in to the cell body.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sz="2200" dirty="0" smtClean="0">
              <a:latin typeface="Arial" pitchFamily="34" charset="0"/>
              <a:ea typeface="ＭＳ Ｐゴシック" pitchFamily="34" charset="-128"/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Arial" pitchFamily="34" charset="0"/>
                <a:ea typeface="ＭＳ Ｐゴシック" pitchFamily="34" charset="-128"/>
              </a:rPr>
              <a:t>Often highly branched.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sz="2200" dirty="0" smtClean="0">
              <a:latin typeface="Arial" pitchFamily="34" charset="0"/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600" b="1" dirty="0" smtClean="0">
                <a:solidFill>
                  <a:schemeClr val="folHlink"/>
                </a:solidFill>
                <a:latin typeface="Arial" pitchFamily="34" charset="0"/>
                <a:ea typeface="ＭＳ Ｐゴシック" pitchFamily="34" charset="-128"/>
              </a:rPr>
              <a:t>Axons</a:t>
            </a:r>
            <a:r>
              <a:rPr lang="en-US" sz="2600" dirty="0" smtClean="0">
                <a:latin typeface="Arial" pitchFamily="34" charset="0"/>
                <a:ea typeface="ＭＳ Ｐゴシック" pitchFamily="34" charset="-128"/>
              </a:rPr>
              <a:t> carry signals away from the cell body.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Neurons</a:t>
            </a:r>
          </a:p>
        </p:txBody>
      </p:sp>
      <p:pic>
        <p:nvPicPr>
          <p:cNvPr id="7172" name="Picture 5" descr="33_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304925"/>
            <a:ext cx="2590800" cy="555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4343399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Nerve processes (usually axons) are often bundled together, surrounded by connective tissue, forming a </a:t>
            </a:r>
            <a:r>
              <a:rPr lang="en-US" sz="2400" b="1" dirty="0" smtClean="0">
                <a:solidFill>
                  <a:schemeClr val="folHlink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nerve</a:t>
            </a:r>
            <a:r>
              <a:rPr lang="en-US" sz="24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 eaLnBrk="1" hangingPunct="1">
              <a:buNone/>
            </a:pPr>
            <a:endParaRPr lang="en-US" sz="2400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 bodies are located in the CNS or in </a:t>
            </a:r>
            <a:r>
              <a:rPr lang="en-US" sz="2400" b="1" dirty="0" smtClean="0">
                <a:solidFill>
                  <a:schemeClr val="folHlink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ganglia</a:t>
            </a:r>
            <a:r>
              <a:rPr lang="en-US" sz="24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(bundles of cell bodies outside the CNS).</a:t>
            </a:r>
          </a:p>
        </p:txBody>
      </p:sp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Nerves</a:t>
            </a:r>
          </a:p>
        </p:txBody>
      </p:sp>
      <p:pic>
        <p:nvPicPr>
          <p:cNvPr id="8196" name="Picture 5" descr="33_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133600"/>
            <a:ext cx="4724400" cy="293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152401" y="1600200"/>
            <a:ext cx="4953000" cy="4876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pitchFamily="34" charset="0"/>
                <a:ea typeface="ＭＳ Ｐゴシック" pitchFamily="34" charset="-128"/>
              </a:rPr>
              <a:t>Non-neural cells that work with neurons are called </a:t>
            </a:r>
            <a:r>
              <a:rPr lang="en-US" sz="2800" b="1" dirty="0" err="1" smtClean="0">
                <a:solidFill>
                  <a:schemeClr val="folHlink"/>
                </a:solidFill>
                <a:latin typeface="Arial" pitchFamily="34" charset="0"/>
                <a:ea typeface="ＭＳ Ｐゴシック" pitchFamily="34" charset="-128"/>
              </a:rPr>
              <a:t>glial</a:t>
            </a:r>
            <a:r>
              <a:rPr lang="en-US" sz="2800" b="1" dirty="0" smtClean="0">
                <a:solidFill>
                  <a:schemeClr val="folHlink"/>
                </a:solidFill>
                <a:latin typeface="Arial" pitchFamily="34" charset="0"/>
                <a:ea typeface="ＭＳ Ｐゴシック" pitchFamily="34" charset="-128"/>
              </a:rPr>
              <a:t> cells</a:t>
            </a:r>
            <a:r>
              <a:rPr lang="en-US" sz="2800" dirty="0" smtClean="0">
                <a:latin typeface="Arial" pitchFamily="34" charset="0"/>
                <a:ea typeface="ＭＳ Ｐゴシック" pitchFamily="34" charset="-128"/>
              </a:rPr>
              <a:t>.</a:t>
            </a:r>
          </a:p>
          <a:p>
            <a:pPr eaLnBrk="1" hangingPunct="1"/>
            <a:endParaRPr lang="en-US" sz="2800" dirty="0" smtClean="0">
              <a:latin typeface="Arial" pitchFamily="34" charset="0"/>
              <a:ea typeface="ＭＳ Ｐゴシック" pitchFamily="34" charset="-128"/>
            </a:endParaRPr>
          </a:p>
          <a:p>
            <a:pPr lvl="1" eaLnBrk="1" hangingPunct="1">
              <a:buFont typeface="Wingdings" pitchFamily="2" charset="2"/>
              <a:buChar char="v"/>
            </a:pPr>
            <a:r>
              <a:rPr lang="en-US" sz="2600" b="1" dirty="0" err="1" smtClean="0">
                <a:solidFill>
                  <a:schemeClr val="folHlink"/>
                </a:solidFill>
                <a:latin typeface="Arial" pitchFamily="34" charset="0"/>
                <a:ea typeface="ＭＳ Ｐゴシック" pitchFamily="34" charset="-128"/>
              </a:rPr>
              <a:t>Astrocytes</a:t>
            </a:r>
            <a:r>
              <a:rPr lang="en-US" sz="2600" dirty="0" smtClean="0">
                <a:latin typeface="Arial" pitchFamily="34" charset="0"/>
                <a:ea typeface="ＭＳ Ｐゴシック" pitchFamily="34" charset="-128"/>
              </a:rPr>
              <a:t> – star-shaped cells that serve as nutrient and ion reservoirs for neurons.</a:t>
            </a:r>
          </a:p>
        </p:txBody>
      </p:sp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Glial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Cells</a:t>
            </a:r>
          </a:p>
        </p:txBody>
      </p:sp>
      <p:pic>
        <p:nvPicPr>
          <p:cNvPr id="28675" name="Picture 5" descr="48_07Astrocytes_L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7775" y="1524000"/>
            <a:ext cx="4086225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 descr="33_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05000"/>
            <a:ext cx="4572000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4876800" cy="52578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The axon is covered with an insulating layer of lipid-containing </a:t>
            </a:r>
            <a:r>
              <a:rPr lang="en-US" b="1" dirty="0" smtClean="0">
                <a:solidFill>
                  <a:schemeClr val="folHlink"/>
                </a:solidFill>
                <a:latin typeface="Arial" pitchFamily="34" charset="0"/>
                <a:ea typeface="ＭＳ Ｐゴシック" pitchFamily="34" charset="-128"/>
              </a:rPr>
              <a:t>myelin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, which speeds up signal propagation.</a:t>
            </a:r>
          </a:p>
          <a:p>
            <a:pPr eaLnBrk="1" hangingPunct="1">
              <a:buFont typeface="Wingdings" pitchFamily="2" charset="2"/>
              <a:buChar char="v"/>
            </a:pP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Concentric rings of myelin are formed by </a:t>
            </a:r>
            <a:r>
              <a:rPr lang="en-US" b="1" dirty="0" smtClean="0">
                <a:solidFill>
                  <a:schemeClr val="folHlink"/>
                </a:solidFill>
                <a:latin typeface="Arial" pitchFamily="34" charset="0"/>
                <a:ea typeface="ＭＳ Ｐゴシック" pitchFamily="34" charset="-128"/>
              </a:rPr>
              <a:t>Schwann cells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 in the PNS and </a:t>
            </a:r>
            <a:r>
              <a:rPr lang="en-US" b="1" dirty="0" err="1" smtClean="0">
                <a:solidFill>
                  <a:schemeClr val="folHlink"/>
                </a:solidFill>
                <a:latin typeface="Arial" pitchFamily="34" charset="0"/>
                <a:ea typeface="ＭＳ Ｐゴシック" pitchFamily="34" charset="-128"/>
              </a:rPr>
              <a:t>oligodendrocytes</a:t>
            </a: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 in the CNS.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Glial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Cells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81328"/>
            <a:ext cx="87630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Arial" pitchFamily="34" charset="0"/>
                <a:ea typeface="ＭＳ Ｐゴシック" pitchFamily="34" charset="-128"/>
              </a:rPr>
              <a:t>A nerve signal or </a:t>
            </a:r>
            <a:r>
              <a:rPr lang="en-US" sz="2800" b="1" dirty="0" smtClean="0">
                <a:solidFill>
                  <a:schemeClr val="folHlink"/>
                </a:solidFill>
                <a:latin typeface="Arial" pitchFamily="34" charset="0"/>
                <a:ea typeface="ＭＳ Ｐゴシック" pitchFamily="34" charset="-128"/>
              </a:rPr>
              <a:t>action potential</a:t>
            </a:r>
            <a:r>
              <a:rPr lang="en-US" sz="2800" dirty="0" smtClean="0">
                <a:latin typeface="Arial" pitchFamily="34" charset="0"/>
                <a:ea typeface="ＭＳ Ｐゴシック" pitchFamily="34" charset="-128"/>
              </a:rPr>
              <a:t> is an electrochemical message of neurons.</a:t>
            </a:r>
          </a:p>
          <a:p>
            <a:pPr eaLnBrk="1" hangingPunct="1"/>
            <a:endParaRPr lang="en-US" sz="2800" dirty="0" smtClean="0">
              <a:latin typeface="Arial" pitchFamily="34" charset="0"/>
              <a:ea typeface="ＭＳ Ｐゴシック" pitchFamily="34" charset="-128"/>
            </a:endParaRPr>
          </a:p>
          <a:p>
            <a:pPr lvl="1" eaLnBrk="1" hangingPunct="1"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ea typeface="ＭＳ Ｐゴシック" pitchFamily="34" charset="-128"/>
              </a:rPr>
              <a:t>An </a:t>
            </a:r>
            <a:r>
              <a:rPr lang="en-US" sz="2800" b="1" dirty="0" smtClean="0">
                <a:solidFill>
                  <a:schemeClr val="folHlink"/>
                </a:solidFill>
                <a:latin typeface="Arial" pitchFamily="34" charset="0"/>
                <a:ea typeface="ＭＳ Ｐゴシック" pitchFamily="34" charset="-128"/>
              </a:rPr>
              <a:t>all-or-none</a:t>
            </a:r>
            <a:r>
              <a:rPr lang="en-US" sz="2800" dirty="0" smtClean="0">
                <a:latin typeface="Arial" pitchFamily="34" charset="0"/>
                <a:ea typeface="ＭＳ Ｐゴシック" pitchFamily="34" charset="-128"/>
              </a:rPr>
              <a:t> phenomenon – either the fiber is conducting an action potential or it is not.</a:t>
            </a:r>
          </a:p>
          <a:p>
            <a:pPr lvl="1" eaLnBrk="1" hangingPunct="1">
              <a:buFont typeface="Wingdings" pitchFamily="2" charset="2"/>
              <a:buChar char="v"/>
            </a:pPr>
            <a:endParaRPr lang="en-US" sz="2800" dirty="0" smtClean="0">
              <a:latin typeface="Arial" pitchFamily="34" charset="0"/>
              <a:ea typeface="ＭＳ Ｐゴシック" pitchFamily="34" charset="-128"/>
            </a:endParaRPr>
          </a:p>
          <a:p>
            <a:pPr lvl="1" eaLnBrk="1" hangingPunct="1"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ea typeface="ＭＳ Ｐゴシック" pitchFamily="34" charset="-128"/>
              </a:rPr>
              <a:t>The signal is varied by changing the </a:t>
            </a:r>
            <a:r>
              <a:rPr lang="en-US" sz="2800" b="1" i="1" dirty="0" smtClean="0">
                <a:latin typeface="Arial" pitchFamily="34" charset="0"/>
                <a:ea typeface="ＭＳ Ｐゴシック" pitchFamily="34" charset="-128"/>
              </a:rPr>
              <a:t>frequency</a:t>
            </a:r>
            <a:r>
              <a:rPr lang="en-US" sz="2800" dirty="0" smtClean="0">
                <a:latin typeface="Arial" pitchFamily="34" charset="0"/>
                <a:ea typeface="ＭＳ Ｐゴシック" pitchFamily="34" charset="-128"/>
              </a:rPr>
              <a:t> of signal conduction.</a:t>
            </a:r>
          </a:p>
        </p:txBody>
      </p:sp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1143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Action Potential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</TotalTime>
  <Words>483</Words>
  <Application>Microsoft Office PowerPoint</Application>
  <PresentationFormat>On-screen Show (4:3)</PresentationFormat>
  <Paragraphs>84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Slide 1</vt:lpstr>
      <vt:lpstr>Irritability</vt:lpstr>
      <vt:lpstr>CNS &amp; PNS</vt:lpstr>
      <vt:lpstr>Neurons</vt:lpstr>
      <vt:lpstr>Neurons</vt:lpstr>
      <vt:lpstr>Nerves</vt:lpstr>
      <vt:lpstr>Glial Cells</vt:lpstr>
      <vt:lpstr>Glial Cells</vt:lpstr>
      <vt:lpstr>Action Potential</vt:lpstr>
      <vt:lpstr>The Nerve Impulse</vt:lpstr>
      <vt:lpstr>The Nerve Impulse</vt:lpstr>
      <vt:lpstr>Sodium-Potassium Exchange Pump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User</cp:lastModifiedBy>
  <cp:revision>4</cp:revision>
  <dcterms:created xsi:type="dcterms:W3CDTF">2006-08-16T00:00:00Z</dcterms:created>
  <dcterms:modified xsi:type="dcterms:W3CDTF">2020-09-24T13:53:32Z</dcterms:modified>
</cp:coreProperties>
</file>